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1" r:id="rId1"/>
  </p:sldMasterIdLst>
  <p:notesMasterIdLst>
    <p:notesMasterId r:id="rId16"/>
  </p:notesMasterIdLst>
  <p:sldIdLst>
    <p:sldId id="256" r:id="rId2"/>
    <p:sldId id="270" r:id="rId3"/>
    <p:sldId id="283" r:id="rId4"/>
    <p:sldId id="273" r:id="rId5"/>
    <p:sldId id="284" r:id="rId6"/>
    <p:sldId id="262" r:id="rId7"/>
    <p:sldId id="274" r:id="rId8"/>
    <p:sldId id="276" r:id="rId9"/>
    <p:sldId id="285" r:id="rId10"/>
    <p:sldId id="272" r:id="rId11"/>
    <p:sldId id="271" r:id="rId12"/>
    <p:sldId id="275" r:id="rId13"/>
    <p:sldId id="286" r:id="rId14"/>
    <p:sldId id="282" r:id="rId15"/>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217" autoAdjust="0"/>
  </p:normalViewPr>
  <p:slideViewPr>
    <p:cSldViewPr snapToGrid="0">
      <p:cViewPr>
        <p:scale>
          <a:sx n="70" d="100"/>
          <a:sy n="70" d="100"/>
        </p:scale>
        <p:origin x="-960" y="2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Rot="1" noChangeAspect="1" noChangeArrowheads="1"/>
          </p:cNvSpPr>
          <p:nvPr>
            <p:ph type="sldImg"/>
          </p:nvPr>
        </p:nvSpPr>
        <p:spPr bwMode="auto">
          <a:xfrm>
            <a:off x="1138238" y="763588"/>
            <a:ext cx="5494337" cy="3770312"/>
          </a:xfrm>
          <a:prstGeom prst="rect">
            <a:avLst/>
          </a:prstGeom>
          <a:noFill/>
          <a:ln w="9525">
            <a:noFill/>
            <a:round/>
            <a:headEnd/>
            <a:tailEnd/>
          </a:ln>
          <a:effectLst/>
        </p:spPr>
      </p:sp>
      <p:sp>
        <p:nvSpPr>
          <p:cNvPr id="717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717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FFFFFF"/>
                </a:solidFill>
                <a:latin typeface="Times New Roman" pitchFamily="16" charset="0"/>
                <a:cs typeface="DejaVu Sans" charset="0"/>
              </a:defRPr>
            </a:lvl1pPr>
          </a:lstStyle>
          <a:p>
            <a:endParaRPr lang="en-US"/>
          </a:p>
        </p:txBody>
      </p:sp>
      <p:sp>
        <p:nvSpPr>
          <p:cNvPr id="717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FFFFFF"/>
                </a:solidFill>
                <a:latin typeface="Times New Roman" pitchFamily="16" charset="0"/>
                <a:cs typeface="DejaVu Sans" charset="0"/>
              </a:defRPr>
            </a:lvl1pPr>
          </a:lstStyle>
          <a:p>
            <a:endParaRPr lang="en-US"/>
          </a:p>
        </p:txBody>
      </p:sp>
      <p:sp>
        <p:nvSpPr>
          <p:cNvPr id="717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FFFFFF"/>
                </a:solidFill>
                <a:latin typeface="Times New Roman" pitchFamily="16" charset="0"/>
                <a:cs typeface="DejaVu Sans" charset="0"/>
              </a:defRPr>
            </a:lvl1pPr>
          </a:lstStyle>
          <a:p>
            <a:endParaRPr lang="en-US"/>
          </a:p>
        </p:txBody>
      </p:sp>
      <p:sp>
        <p:nvSpPr>
          <p:cNvPr id="717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FFFFFF"/>
                </a:solidFill>
                <a:latin typeface="Times New Roman" pitchFamily="16" charset="0"/>
                <a:cs typeface="DejaVu Sans" charset="0"/>
              </a:defRPr>
            </a:lvl1pPr>
          </a:lstStyle>
          <a:p>
            <a:fld id="{4CDE2C18-2420-4CBA-897A-7EA062C1D705}"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8F8852-91C3-4C13-80C8-2EF096093CFE}" type="slidenum">
              <a:rPr lang="en-US"/>
              <a:pPr/>
              <a:t>1</a:t>
            </a:fld>
            <a:endParaRPr lang="en-US"/>
          </a:p>
        </p:txBody>
      </p:sp>
      <p:sp>
        <p:nvSpPr>
          <p:cNvPr id="2252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10</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Basically explain why were using classifiers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11</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Also</a:t>
            </a:r>
            <a:r>
              <a:rPr lang="en-US" baseline="0" dirty="0" smtClean="0"/>
              <a:t> explain how </a:t>
            </a:r>
            <a:r>
              <a:rPr lang="en-US" dirty="0" smtClean="0"/>
              <a:t>evaluation of the</a:t>
            </a:r>
            <a:r>
              <a:rPr lang="en-US" baseline="0" dirty="0" smtClean="0"/>
              <a:t> classifier will be done on this page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12</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Just go</a:t>
            </a:r>
            <a:r>
              <a:rPr lang="en-US" baseline="0" dirty="0" smtClean="0"/>
              <a:t> through the steps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13</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Continue</a:t>
            </a:r>
            <a:r>
              <a:rPr lang="en-US" baseline="0" dirty="0" smtClean="0"/>
              <a:t> going through the steps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14</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Summarize what we got here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2</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The Goal,</a:t>
            </a:r>
            <a:r>
              <a:rPr lang="en-US" baseline="0" dirty="0" smtClean="0"/>
              <a:t> The Plan, The Reason (story) </a:t>
            </a:r>
            <a:r>
              <a:rPr lang="en-US" baseline="0" dirty="0" err="1" smtClean="0"/>
              <a:t>prob</a:t>
            </a:r>
            <a:r>
              <a:rPr lang="en-US" baseline="0" dirty="0" smtClean="0"/>
              <a:t> next slide</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7613" cy="3770312"/>
          </a:xfrm>
        </p:spPr>
      </p:sp>
      <p:sp>
        <p:nvSpPr>
          <p:cNvPr id="3" name="Notes Placeholder 2"/>
          <p:cNvSpPr>
            <a:spLocks noGrp="1"/>
          </p:cNvSpPr>
          <p:nvPr>
            <p:ph type="body" idx="1"/>
          </p:nvPr>
        </p:nvSpPr>
        <p:spPr/>
        <p:txBody>
          <a:bodyPr>
            <a:normAutofit/>
          </a:bodyPr>
          <a:lstStyle/>
          <a:p>
            <a:r>
              <a:rPr lang="en-US" dirty="0" smtClean="0"/>
              <a:t>Imagine</a:t>
            </a:r>
            <a:r>
              <a:rPr lang="en-US" baseline="0" dirty="0" smtClean="0"/>
              <a:t> that one day when closing down pasta lab you realize that someone left a laptop behind and there is nothing on the laptop with the owners name. But the screen is still open to </a:t>
            </a:r>
            <a:r>
              <a:rPr lang="en-US" baseline="0" dirty="0" err="1" smtClean="0"/>
              <a:t>firefox</a:t>
            </a:r>
            <a:r>
              <a:rPr lang="en-US" baseline="0" dirty="0" smtClean="0"/>
              <a:t> so you want to use this to help figure out who the laptop belongs to. Now for the last couple of years the </a:t>
            </a:r>
            <a:r>
              <a:rPr lang="en-US" baseline="0" dirty="0" err="1" smtClean="0"/>
              <a:t>cs</a:t>
            </a:r>
            <a:r>
              <a:rPr lang="en-US" baseline="0" dirty="0" smtClean="0"/>
              <a:t> dept has been keeping tabs on all of their students and has been recording their browsing histories. Unfortunately the dept realized early this year that by recording this history they may be in violation of the 4</a:t>
            </a:r>
            <a:r>
              <a:rPr lang="en-US" baseline="30000" dirty="0" smtClean="0"/>
              <a:t>th</a:t>
            </a:r>
            <a:r>
              <a:rPr lang="en-US" baseline="0" dirty="0" smtClean="0"/>
              <a:t> amendment and stopped. This is where my research will come in. </a:t>
            </a:r>
            <a:endParaRPr lang="en-US" dirty="0"/>
          </a:p>
        </p:txBody>
      </p:sp>
      <p:sp>
        <p:nvSpPr>
          <p:cNvPr id="4" name="Slide Number Placeholder 3"/>
          <p:cNvSpPr>
            <a:spLocks noGrp="1"/>
          </p:cNvSpPr>
          <p:nvPr>
            <p:ph type="sldNum" idx="10"/>
          </p:nvPr>
        </p:nvSpPr>
        <p:spPr/>
        <p:txBody>
          <a:bodyPr/>
          <a:lstStyle/>
          <a:p>
            <a:fld id="{4CDE2C18-2420-4CBA-897A-7EA062C1D70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4</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Every time that a webpage is visited its saved to your browser history depending</a:t>
            </a:r>
            <a:r>
              <a:rPr lang="en-US" baseline="0" dirty="0" smtClean="0"/>
              <a:t> on your browser it comes in a different type of database file. This file contains a great deal of extra data. For the purpose of this research I will be  striping out this data and dealing with just an ordered list of </a:t>
            </a:r>
            <a:r>
              <a:rPr lang="en-US" baseline="0" dirty="0" err="1" smtClean="0"/>
              <a:t>wepages</a:t>
            </a:r>
            <a:r>
              <a:rPr lang="en-US" baseline="0" dirty="0" smtClean="0"/>
              <a:t> visited.</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7613" cy="3770312"/>
          </a:xfrm>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here why order is important. Both may visit the same page but not the same combination of pages</a:t>
            </a:r>
            <a:endParaRPr lang="en-US" dirty="0"/>
          </a:p>
        </p:txBody>
      </p:sp>
      <p:sp>
        <p:nvSpPr>
          <p:cNvPr id="4" name="Slide Number Placeholder 3"/>
          <p:cNvSpPr>
            <a:spLocks noGrp="1"/>
          </p:cNvSpPr>
          <p:nvPr>
            <p:ph type="sldNum" idx="10"/>
          </p:nvPr>
        </p:nvSpPr>
        <p:spPr/>
        <p:txBody>
          <a:bodyPr/>
          <a:lstStyle/>
          <a:p>
            <a:fld id="{4CDE2C18-2420-4CBA-897A-7EA062C1D70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6</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Just explain </a:t>
            </a:r>
            <a:r>
              <a:rPr lang="en-US" dirty="0" err="1" smtClean="0"/>
              <a:t>whats</a:t>
            </a:r>
            <a:r>
              <a:rPr lang="en-US" dirty="0" smtClean="0"/>
              <a:t> here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7</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Explain difference between</a:t>
            </a:r>
            <a:r>
              <a:rPr lang="en-US" baseline="0" dirty="0" smtClean="0"/>
              <a:t> website and webpage in context of revisiting the same page</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8</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Don’t</a:t>
            </a:r>
            <a:r>
              <a:rPr lang="en-US" baseline="0" dirty="0" smtClean="0"/>
              <a:t> forget to explain that N-grams originally comes from text classification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578B0F9-97C2-4B95-B0C7-7E324A87C3FB}" type="slidenum">
              <a:rPr lang="en-US"/>
              <a:pPr/>
              <a:t>9</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smtClean="0"/>
              <a:t>Explain</a:t>
            </a:r>
            <a:r>
              <a:rPr lang="en-US" baseline="0" dirty="0" smtClean="0"/>
              <a:t> low difference amongst websites introduce how things people do everyday in order. Then effect on dataset which will be recognize by classifiers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1358"/>
            <a:ext cx="1008844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a:p>
        </p:txBody>
      </p:sp>
      <p:sp>
        <p:nvSpPr>
          <p:cNvPr id="9" name="Title 8"/>
          <p:cNvSpPr>
            <a:spLocks noGrp="1"/>
          </p:cNvSpPr>
          <p:nvPr>
            <p:ph type="ctrTitle"/>
          </p:nvPr>
        </p:nvSpPr>
        <p:spPr>
          <a:xfrm>
            <a:off x="756047" y="1931918"/>
            <a:ext cx="8568531" cy="2016973"/>
          </a:xfrm>
        </p:spPr>
        <p:txBody>
          <a:bodyPr vert="horz" anchor="b">
            <a:normAutofit/>
            <a:scene3d>
              <a:camera prst="orthographicFront"/>
              <a:lightRig rig="soft" dir="t"/>
            </a:scene3d>
            <a:sp3d prstMaterial="softEdge">
              <a:bevelT w="25400" h="25400"/>
            </a:sp3d>
          </a:bodyPr>
          <a:lstStyle>
            <a:lvl1pPr algn="r">
              <a:defRPr sz="53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en-US" smtClean="0"/>
              <a:t>Click to edit Master subtitle style</a:t>
            </a:r>
            <a:endParaRPr kumimoji="0" lang="en-US"/>
          </a:p>
        </p:txBody>
      </p:sp>
      <p:grpSp>
        <p:nvGrpSpPr>
          <p:cNvPr id="2" name="Group 1"/>
          <p:cNvGrpSpPr/>
          <p:nvPr/>
        </p:nvGrpSpPr>
        <p:grpSpPr>
          <a:xfrm>
            <a:off x="-4150" y="5459765"/>
            <a:ext cx="10084776" cy="2107723"/>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2790935-F00A-4B54-B898-FBFF1DCACF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632891"/>
            <a:ext cx="9072563" cy="483483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CDED-4323-40BA-99A1-C659B0952D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302741"/>
            <a:ext cx="6972432" cy="616498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2324E-D348-4401-82D8-1346F286AA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9F1E-B608-4210-9E49-C33A93E9D18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96370" y="1168136"/>
            <a:ext cx="8568531" cy="2015913"/>
          </a:xfrm>
        </p:spPr>
        <p:txBody>
          <a:bodyPr vert="horz" anchor="b">
            <a:normAutofit/>
            <a:scene3d>
              <a:camera prst="orthographicFront"/>
              <a:lightRig rig="soft" dir="t"/>
            </a:scene3d>
            <a:sp3d prstMaterial="softEdge">
              <a:bevelT w="25400" h="25400"/>
            </a:sp3d>
          </a:bodyPr>
          <a:lstStyle>
            <a:lvl1pPr algn="r">
              <a:buNone/>
              <a:defRPr sz="53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324518" y="3231669"/>
            <a:ext cx="5040313" cy="1603745"/>
          </a:xfrm>
        </p:spPr>
        <p:txBody>
          <a:bodyPr lIns="100794" rIns="100794" anchor="t"/>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8D790-64D3-4F44-B522-03B3168811B6}" type="slidenum">
              <a:rPr lang="en-US" smtClean="0"/>
              <a:pPr/>
              <a:t>‹#›</a:t>
            </a:fld>
            <a:endParaRPr lang="en-US"/>
          </a:p>
        </p:txBody>
      </p:sp>
      <p:sp>
        <p:nvSpPr>
          <p:cNvPr id="7" name="Chevron 6"/>
          <p:cNvSpPr/>
          <p:nvPr/>
        </p:nvSpPr>
        <p:spPr>
          <a:xfrm>
            <a:off x="4009187"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p>
            <a:pPr algn="l" eaLnBrk="1" latinLnBrk="0" hangingPunct="1"/>
            <a:endParaRPr kumimoji="0" lang="en-US"/>
          </a:p>
        </p:txBody>
      </p:sp>
      <p:sp>
        <p:nvSpPr>
          <p:cNvPr id="8" name="Chevron 7"/>
          <p:cNvSpPr/>
          <p:nvPr/>
        </p:nvSpPr>
        <p:spPr>
          <a:xfrm>
            <a:off x="3803676"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8DB69-13DE-41F5-BA3E-5A6D5EAC46B7}"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9CE91-EDEF-4F74-B2CB-48BAD831FF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4C500-54F5-47DE-94F5-CF0F08827B69}"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C4997-E92A-4BBE-A581-CFD15C4433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vert="horz" anchor="t">
            <a:noAutofit/>
            <a:sp3d prstMaterial="softEdge">
              <a:bevelT w="0" h="0"/>
            </a:sp3d>
          </a:bodyPr>
          <a:lstStyle>
            <a:lvl1pPr algn="r">
              <a:buNone/>
              <a:defRPr sz="28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416086" y="7063571"/>
            <a:ext cx="2116931" cy="403183"/>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AB621-2958-402B-B4FF-2CA809B81C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58129" y="6000343"/>
            <a:ext cx="7896490" cy="714556"/>
          </a:xfrm>
          <a:noFill/>
        </p:spPr>
        <p:txBody>
          <a:bodyPr lIns="100794" tIns="0" rIns="100794" anchor="t"/>
          <a:lstStyle>
            <a:lvl1pPr marL="0" marR="20159" indent="0" algn="r">
              <a:buNone/>
              <a:defRPr sz="15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5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a:p>
        </p:txBody>
      </p:sp>
      <p:sp>
        <p:nvSpPr>
          <p:cNvPr id="6" name="Footer Placeholder 5"/>
          <p:cNvSpPr>
            <a:spLocks noGrp="1"/>
          </p:cNvSpPr>
          <p:nvPr>
            <p:ph type="ftr" sz="quarter" idx="11"/>
          </p:nvPr>
        </p:nvSpPr>
        <p:spPr>
          <a:xfrm>
            <a:off x="4828726" y="7063572"/>
            <a:ext cx="2591463" cy="402483"/>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750EAA3-AD6D-4D10-AF6C-AB2F83AB8317}" type="slidenum">
              <a:rPr lang="en-US" smtClean="0"/>
              <a:pPr/>
              <a:t>‹#›</a:t>
            </a:fld>
            <a:endParaRPr lang="en-US"/>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89822" y="5513771"/>
            <a:ext cx="4191444" cy="15907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p>
            <a:endParaRPr kumimoji="0" lang="en-US"/>
          </a:p>
        </p:txBody>
      </p:sp>
      <p:sp>
        <p:nvSpPr>
          <p:cNvPr id="9" name="Freeform 8"/>
          <p:cNvSpPr>
            <a:spLocks/>
          </p:cNvSpPr>
          <p:nvPr/>
        </p:nvSpPr>
        <p:spPr bwMode="auto">
          <a:xfrm>
            <a:off x="-59047" y="6376917"/>
            <a:ext cx="4191444" cy="92396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p>
            <a:endParaRPr kumimoji="0" lang="en-US"/>
          </a:p>
        </p:txBody>
      </p:sp>
      <p:sp>
        <p:nvSpPr>
          <p:cNvPr id="10" name="Right Triangle 9"/>
          <p:cNvSpPr>
            <a:spLocks/>
          </p:cNvSpPr>
          <p:nvPr/>
        </p:nvSpPr>
        <p:spPr bwMode="auto">
          <a:xfrm>
            <a:off x="-6661" y="6383784"/>
            <a:ext cx="3750815" cy="11914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p>
            <a:pPr algn="ctr" eaLnBrk="1" latinLnBrk="0" hangingPunct="1"/>
            <a:endParaRPr kumimoji="0" lang="en-US"/>
          </a:p>
        </p:txBody>
      </p:sp>
      <p:cxnSp>
        <p:nvCxnSpPr>
          <p:cNvPr id="11" name="Straight Connector 10"/>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551582"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p>
            <a:pPr algn="l" eaLnBrk="1" latinLnBrk="0" hangingPunct="1"/>
            <a:endParaRPr kumimoji="0" lang="en-US"/>
          </a:p>
        </p:txBody>
      </p:sp>
      <p:sp>
        <p:nvSpPr>
          <p:cNvPr id="13" name="Chevron 12"/>
          <p:cNvSpPr/>
          <p:nvPr/>
        </p:nvSpPr>
        <p:spPr>
          <a:xfrm>
            <a:off x="9346071"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89822" y="5513771"/>
            <a:ext cx="4191444" cy="15907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p>
            <a:endParaRPr kumimoji="0" lang="en-US"/>
          </a:p>
        </p:txBody>
      </p:sp>
      <p:sp>
        <p:nvSpPr>
          <p:cNvPr id="12" name="Freeform 11"/>
          <p:cNvSpPr>
            <a:spLocks/>
          </p:cNvSpPr>
          <p:nvPr/>
        </p:nvSpPr>
        <p:spPr bwMode="auto">
          <a:xfrm>
            <a:off x="-59047" y="6376917"/>
            <a:ext cx="4191444" cy="92396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p>
            <a:endParaRPr kumimoji="0" lang="en-US"/>
          </a:p>
        </p:txBody>
      </p:sp>
      <p:sp>
        <p:nvSpPr>
          <p:cNvPr id="14" name="Right Triangle 13"/>
          <p:cNvSpPr>
            <a:spLocks/>
          </p:cNvSpPr>
          <p:nvPr/>
        </p:nvSpPr>
        <p:spPr bwMode="auto">
          <a:xfrm>
            <a:off x="-6661" y="6383784"/>
            <a:ext cx="3750815" cy="11914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p>
            <a:pPr algn="ctr" eaLnBrk="1" latinLnBrk="0" hangingPunct="1"/>
            <a:endParaRPr kumimoji="0"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4031" y="302737"/>
            <a:ext cx="9072563" cy="1259946"/>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1632890"/>
            <a:ext cx="9072563" cy="4989036"/>
          </a:xfrm>
          <a:prstGeom prst="rect">
            <a:avLst/>
          </a:prstGeom>
        </p:spPr>
        <p:txBody>
          <a:bodyPr vert="horz" lIns="100794" tIns="50397" rIns="100794" bIns="5039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416086" y="7063571"/>
            <a:ext cx="2116931" cy="403183"/>
          </a:xfrm>
          <a:prstGeom prst="rect">
            <a:avLst/>
          </a:prstGeom>
        </p:spPr>
        <p:txBody>
          <a:bodyPr vert="horz" lIns="100794" tIns="50397" rIns="100794" bIns="50397" anchor="b"/>
          <a:lstStyle>
            <a:lvl1pPr algn="l" eaLnBrk="1" latinLnBrk="0" hangingPunct="1">
              <a:defRPr kumimoji="0" sz="1100">
                <a:solidFill>
                  <a:schemeClr val="tx1"/>
                </a:solidFill>
              </a:defRPr>
            </a:lvl1pPr>
          </a:lstStyle>
          <a:p>
            <a:endParaRPr lang="en-US"/>
          </a:p>
        </p:txBody>
      </p:sp>
      <p:sp>
        <p:nvSpPr>
          <p:cNvPr id="22" name="Footer Placeholder 21"/>
          <p:cNvSpPr>
            <a:spLocks noGrp="1"/>
          </p:cNvSpPr>
          <p:nvPr>
            <p:ph type="ftr" sz="quarter" idx="3"/>
          </p:nvPr>
        </p:nvSpPr>
        <p:spPr>
          <a:xfrm>
            <a:off x="4828726" y="7063572"/>
            <a:ext cx="2591463" cy="402483"/>
          </a:xfrm>
          <a:prstGeom prst="rect">
            <a:avLst/>
          </a:prstGeom>
        </p:spPr>
        <p:txBody>
          <a:bodyPr vert="horz" lIns="100794" tIns="50397" rIns="100794" bIns="50397" anchor="b"/>
          <a:lstStyle>
            <a:lvl1pPr algn="r" eaLnBrk="1" latinLnBrk="0" hangingPunct="1">
              <a:defRPr kumimoji="0" sz="1100">
                <a:solidFill>
                  <a:schemeClr val="tx1"/>
                </a:solidFill>
              </a:defRPr>
            </a:lvl1pPr>
          </a:lstStyle>
          <a:p>
            <a:endParaRPr lang="en-US"/>
          </a:p>
        </p:txBody>
      </p:sp>
      <p:sp>
        <p:nvSpPr>
          <p:cNvPr id="18" name="Slide Number Placeholder 17"/>
          <p:cNvSpPr>
            <a:spLocks noGrp="1"/>
          </p:cNvSpPr>
          <p:nvPr>
            <p:ph type="sldNum" sz="quarter" idx="4"/>
          </p:nvPr>
        </p:nvSpPr>
        <p:spPr>
          <a:xfrm>
            <a:off x="9533017" y="7063572"/>
            <a:ext cx="403225" cy="402483"/>
          </a:xfrm>
          <a:prstGeom prst="rect">
            <a:avLst/>
          </a:prstGeom>
        </p:spPr>
        <p:txBody>
          <a:bodyPr vert="horz" lIns="100794" tIns="50397" rIns="100794" bIns="50397" anchor="b"/>
          <a:lstStyle>
            <a:lvl1pPr algn="r" eaLnBrk="1" latinLnBrk="0" hangingPunct="1">
              <a:defRPr kumimoji="0" sz="1100" b="0">
                <a:solidFill>
                  <a:schemeClr val="tx1"/>
                </a:solidFill>
              </a:defRPr>
            </a:lvl1pPr>
          </a:lstStyle>
          <a:p>
            <a:fld id="{838E4A77-99E3-4703-BDB8-24341D7804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0" sz="45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403177" indent="-282224" algn="l" rtl="0" eaLnBrk="1" latinLnBrk="0" hangingPunct="1">
        <a:spcBef>
          <a:spcPts val="441"/>
        </a:spcBef>
        <a:spcAft>
          <a:spcPts val="0"/>
        </a:spcAft>
        <a:buClr>
          <a:schemeClr val="accent1"/>
        </a:buClr>
        <a:buSzPct val="68000"/>
        <a:buFont typeface="Wingdings 3"/>
        <a:buChar char=""/>
        <a:defRPr kumimoji="0" sz="3000" kern="1200">
          <a:solidFill>
            <a:schemeClr val="tx1"/>
          </a:solidFill>
          <a:latin typeface="+mn-lt"/>
          <a:ea typeface="+mn-ea"/>
          <a:cs typeface="+mn-cs"/>
        </a:defRPr>
      </a:lvl1pPr>
      <a:lvl2pPr marL="685401" indent="-251986" algn="l" rtl="0" eaLnBrk="1" latinLnBrk="0" hangingPunct="1">
        <a:spcBef>
          <a:spcPts val="357"/>
        </a:spcBef>
        <a:buClr>
          <a:schemeClr val="accent1"/>
        </a:buClr>
        <a:buFont typeface="Verdana"/>
        <a:buChar char="◦"/>
        <a:defRPr kumimoji="0" sz="2500" kern="1200">
          <a:solidFill>
            <a:schemeClr val="tx1"/>
          </a:solidFill>
          <a:latin typeface="+mn-lt"/>
          <a:ea typeface="+mn-ea"/>
          <a:cs typeface="+mn-cs"/>
        </a:defRPr>
      </a:lvl2pPr>
      <a:lvl3pPr marL="947467" indent="-251986" algn="l" rtl="0" eaLnBrk="1" latinLnBrk="0" hangingPunct="1">
        <a:spcBef>
          <a:spcPts val="386"/>
        </a:spcBef>
        <a:buClr>
          <a:schemeClr val="accent2"/>
        </a:buClr>
        <a:buSzPct val="100000"/>
        <a:buFont typeface="Wingdings 2"/>
        <a:buChar char=""/>
        <a:defRPr kumimoji="0" sz="2300" kern="1200">
          <a:solidFill>
            <a:schemeClr val="tx1"/>
          </a:solidFill>
          <a:latin typeface="+mn-lt"/>
          <a:ea typeface="+mn-ea"/>
          <a:cs typeface="+mn-cs"/>
        </a:defRPr>
      </a:lvl3pPr>
      <a:lvl4pPr marL="1259929" indent="-251986" algn="l" rtl="0" eaLnBrk="1" latinLnBrk="0" hangingPunct="1">
        <a:spcBef>
          <a:spcPts val="386"/>
        </a:spcBef>
        <a:buClr>
          <a:schemeClr val="accent2"/>
        </a:buClr>
        <a:buFont typeface="Wingdings 2"/>
        <a:buChar char=""/>
        <a:defRPr kumimoji="0" sz="2100" kern="1200">
          <a:solidFill>
            <a:schemeClr val="tx1"/>
          </a:solidFill>
          <a:latin typeface="+mn-lt"/>
          <a:ea typeface="+mn-ea"/>
          <a:cs typeface="+mn-cs"/>
        </a:defRPr>
      </a:lvl4pPr>
      <a:lvl5pPr marL="1511915" indent="-251986" algn="l" rtl="0" eaLnBrk="1" latinLnBrk="0" hangingPunct="1">
        <a:spcBef>
          <a:spcPts val="386"/>
        </a:spcBef>
        <a:buClr>
          <a:schemeClr val="accent2"/>
        </a:buClr>
        <a:buFont typeface="Wingdings 2"/>
        <a:buChar char=""/>
        <a:defRPr kumimoji="0"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503238" y="301625"/>
            <a:ext cx="9070975" cy="6853238"/>
          </a:xfrm>
          <a:prstGeom prst="rect">
            <a:avLst/>
          </a:prstGeom>
          <a:noFill/>
          <a:ln w="9525">
            <a:noFill/>
            <a:round/>
            <a:headEnd/>
            <a:tailEnd/>
          </a:ln>
          <a:effectLst/>
        </p:spPr>
        <p:txBody>
          <a:bodyPr lIns="0" tIns="47628"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200" dirty="0">
              <a:cs typeface="Arial Unicode MS" charset="0"/>
            </a:endParaRPr>
          </a:p>
        </p:txBody>
      </p:sp>
      <p:sp>
        <p:nvSpPr>
          <p:cNvPr id="5" name="Title 4"/>
          <p:cNvSpPr>
            <a:spLocks noGrp="1"/>
          </p:cNvSpPr>
          <p:nvPr>
            <p:ph type="title"/>
          </p:nvPr>
        </p:nvSpPr>
        <p:spPr>
          <a:xfrm>
            <a:off x="468312" y="2484437"/>
            <a:ext cx="9072563" cy="2555346"/>
          </a:xfrm>
          <a:effectLst/>
        </p:spPr>
        <p:txBody>
          <a:bodyPr>
            <a:normAutofit fontScale="90000"/>
          </a:bodyP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7300" dirty="0" smtClean="0">
                <a:effectLst/>
                <a:cs typeface="Arial Unicode MS" charset="0"/>
              </a:rPr>
              <a:t>A Digital Fingerprint</a:t>
            </a:r>
            <a:br>
              <a:rPr lang="en-US" sz="7300" dirty="0" smtClean="0">
                <a:effectLst/>
                <a:cs typeface="Arial Unicode MS" charset="0"/>
              </a:rPr>
            </a:br>
            <a:r>
              <a:rPr lang="en-US" sz="4000" dirty="0" smtClean="0">
                <a:effectLst/>
                <a:cs typeface="Arial Unicode MS" charset="0"/>
              </a:rPr>
              <a:t/>
            </a:r>
            <a:br>
              <a:rPr lang="en-US" sz="4000" dirty="0" smtClean="0">
                <a:effectLst/>
                <a:cs typeface="Arial Unicode MS" charset="0"/>
              </a:rPr>
            </a:br>
            <a:r>
              <a:rPr lang="en-US" sz="3100" dirty="0" smtClean="0">
                <a:effectLst/>
                <a:cs typeface="Arial Unicode MS" charset="0"/>
              </a:rPr>
              <a:t>By</a:t>
            </a:r>
            <a:r>
              <a:rPr lang="en-US" sz="4000" dirty="0" smtClean="0">
                <a:effectLst/>
                <a:cs typeface="Arial Unicode MS" charset="0"/>
              </a:rPr>
              <a:t> </a:t>
            </a:r>
            <a:r>
              <a:rPr lang="en-US" sz="3700" dirty="0" smtClean="0">
                <a:effectLst/>
                <a:cs typeface="Arial Unicode MS" charset="0"/>
              </a:rPr>
              <a:t>S</a:t>
            </a:r>
            <a:r>
              <a:rPr lang="en-US" sz="3600" dirty="0" smtClean="0">
                <a:effectLst/>
                <a:cs typeface="Arial Unicode MS" charset="0"/>
              </a:rPr>
              <a:t>tephen </a:t>
            </a:r>
            <a:r>
              <a:rPr lang="en-US" sz="3700" dirty="0" smtClean="0">
                <a:effectLst/>
                <a:cs typeface="Arial Unicode MS" charset="0"/>
              </a:rPr>
              <a:t>S</a:t>
            </a:r>
            <a:r>
              <a:rPr lang="en-US" sz="3600" dirty="0" smtClean="0">
                <a:effectLst/>
                <a:cs typeface="Arial Unicode MS" charset="0"/>
              </a:rPr>
              <a:t>antise</a:t>
            </a:r>
            <a:br>
              <a:rPr lang="en-US" sz="3600" dirty="0" smtClean="0">
                <a:effectLst/>
                <a:cs typeface="Arial Unicode MS" charset="0"/>
              </a:rPr>
            </a:br>
            <a:r>
              <a:rPr lang="en-US" sz="3600" dirty="0" smtClean="0">
                <a:effectLst/>
                <a:cs typeface="Arial Unicode MS" charset="0"/>
              </a:rPr>
              <a:t/>
            </a:r>
            <a:br>
              <a:rPr lang="en-US" sz="3600" dirty="0" smtClean="0">
                <a:effectLst/>
                <a:cs typeface="Arial Unicode MS" charset="0"/>
              </a:rPr>
            </a:br>
            <a:r>
              <a:rPr lang="en-US" sz="2700" dirty="0" smtClean="0">
                <a:effectLst/>
                <a:cs typeface="Arial Unicode MS" charset="0"/>
              </a:rPr>
              <a:t>Advisor Prof. Aaron G. Cass</a:t>
            </a:r>
            <a:r>
              <a:rPr lang="en-US" sz="2000" dirty="0" smtClean="0">
                <a:effectLst/>
                <a:cs typeface="Arial Unicode MS" charset="0"/>
              </a:rPr>
              <a:t/>
            </a:r>
            <a:br>
              <a:rPr lang="en-US" sz="2000" dirty="0" smtClean="0">
                <a:effectLst/>
                <a:cs typeface="Arial Unicode MS" charset="0"/>
              </a:rPr>
            </a:br>
            <a:endParaRPr lang="en-US" dirty="0">
              <a:effectLs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Using the Created Datasets</a:t>
            </a:r>
            <a:endParaRPr lang="en-US" dirty="0"/>
          </a:p>
        </p:txBody>
      </p:sp>
      <p:sp>
        <p:nvSpPr>
          <p:cNvPr id="20" name="Rectangle 2"/>
          <p:cNvSpPr txBox="1">
            <a:spLocks noChangeArrowheads="1"/>
          </p:cNvSpPr>
          <p:nvPr/>
        </p:nvSpPr>
        <p:spPr>
          <a:xfrm>
            <a:off x="544512" y="1570037"/>
            <a:ext cx="9070975" cy="4989513"/>
          </a:xfrm>
          <a:prstGeom prst="rect">
            <a:avLst/>
          </a:prstGeom>
          <a:ln/>
        </p:spPr>
        <p:txBody>
          <a:bodyPr/>
          <a:lstStyle/>
          <a:p>
            <a:r>
              <a:rPr lang="en-US" sz="2800" dirty="0" smtClean="0"/>
              <a:t>After researching different  </a:t>
            </a:r>
            <a:r>
              <a:rPr lang="en-US" sz="2800" dirty="0" smtClean="0"/>
              <a:t>techniques </a:t>
            </a:r>
            <a:r>
              <a:rPr lang="en-US" sz="2800" dirty="0" smtClean="0"/>
              <a:t>I found that learning classifiers were best suited for this task of identification for </a:t>
            </a:r>
            <a:r>
              <a:rPr lang="en-US" sz="2800" dirty="0" smtClean="0"/>
              <a:t>four </a:t>
            </a:r>
            <a:r>
              <a:rPr lang="en-US" sz="2800" dirty="0" smtClean="0"/>
              <a:t>main reasons:</a:t>
            </a:r>
          </a:p>
          <a:p>
            <a:pPr marL="514350" indent="-514350">
              <a:buClr>
                <a:srgbClr val="FFC000"/>
              </a:buClr>
              <a:buAutoNum type="arabicPeriod"/>
            </a:pPr>
            <a:r>
              <a:rPr lang="en-US" sz="2400" dirty="0" smtClean="0"/>
              <a:t>They </a:t>
            </a:r>
            <a:r>
              <a:rPr lang="en-US" sz="2400" dirty="0" smtClean="0"/>
              <a:t>use simple datasets that </a:t>
            </a:r>
            <a:r>
              <a:rPr lang="en-US" sz="2400" dirty="0" smtClean="0"/>
              <a:t>can be </a:t>
            </a:r>
            <a:r>
              <a:rPr lang="en-US" sz="2400" dirty="0" smtClean="0"/>
              <a:t>easily </a:t>
            </a:r>
            <a:r>
              <a:rPr lang="en-US" sz="2400" dirty="0" smtClean="0"/>
              <a:t>manipulated</a:t>
            </a:r>
          </a:p>
          <a:p>
            <a:pPr marL="514350" indent="-514350">
              <a:buClr>
                <a:srgbClr val="FFC000"/>
              </a:buClr>
              <a:buFont typeface="Times New Roman" pitchFamily="16" charset="0"/>
              <a:buAutoNum type="arabicPeriod"/>
            </a:pPr>
            <a:r>
              <a:rPr lang="en-US" sz="2400" dirty="0" smtClean="0"/>
              <a:t>Classification is a similar task to </a:t>
            </a:r>
            <a:r>
              <a:rPr lang="en-US" sz="2400" dirty="0" smtClean="0"/>
              <a:t>identification</a:t>
            </a:r>
          </a:p>
          <a:p>
            <a:pPr marL="514350" indent="-514350">
              <a:buClr>
                <a:srgbClr val="FFC000"/>
              </a:buClr>
              <a:buFont typeface="Times New Roman" pitchFamily="16" charset="0"/>
              <a:buAutoNum type="arabicPeriod"/>
            </a:pPr>
            <a:r>
              <a:rPr lang="en-US" sz="2400" dirty="0" smtClean="0"/>
              <a:t>A great deal of classifier algorithms have already been developed </a:t>
            </a:r>
            <a:r>
              <a:rPr lang="en-US" sz="2400" dirty="0" smtClean="0"/>
              <a:t>and are </a:t>
            </a:r>
            <a:r>
              <a:rPr lang="en-US" sz="2400" dirty="0" smtClean="0"/>
              <a:t>readily available to be used through the </a:t>
            </a:r>
            <a:r>
              <a:rPr lang="en-US" sz="2400" dirty="0" smtClean="0"/>
              <a:t>Weka </a:t>
            </a:r>
            <a:r>
              <a:rPr lang="en-US" sz="2400" dirty="0" smtClean="0"/>
              <a:t>library</a:t>
            </a:r>
            <a:r>
              <a:rPr lang="en-US" sz="2400" dirty="0" smtClean="0"/>
              <a:t>.</a:t>
            </a:r>
          </a:p>
          <a:p>
            <a:pPr marL="514350" indent="-514350">
              <a:buClr>
                <a:srgbClr val="FFC000"/>
              </a:buClr>
              <a:buFont typeface="Times New Roman" pitchFamily="16" charset="0"/>
              <a:buAutoNum type="arabicPeriod"/>
            </a:pPr>
            <a:r>
              <a:rPr lang="en-US" sz="2400" dirty="0" smtClean="0"/>
              <a:t>Tools are readily available to evaluate the correctness of a classifier’s results on classifying a dataset</a:t>
            </a:r>
          </a:p>
          <a:p>
            <a:pPr marL="514350" indent="-514350">
              <a:buFont typeface="Times New Roman" pitchFamily="16" charset="0"/>
              <a:buAutoNum type="arabicPeriod"/>
            </a:pPr>
            <a:endParaRPr lang="en-US" sz="2800" dirty="0" smtClean="0">
              <a:latin typeface="+mn-lt"/>
            </a:endParaRP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2800" b="0" i="0" u="none" strike="noStrike" kern="1200" cap="none" spc="0" normalizeH="0" baseline="0" noProof="0" dirty="0">
              <a:ln>
                <a:noFill/>
              </a:ln>
              <a:solidFill>
                <a:schemeClr val="tx1"/>
              </a:solidFill>
              <a:effectLst/>
              <a:uLnTx/>
              <a:uFillTx/>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368490" y="301625"/>
            <a:ext cx="8952931" cy="1262063"/>
          </a:xfrm>
          <a:ln/>
        </p:spPr>
        <p:txBody>
          <a:bodyPr tIns="36162">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000" dirty="0" smtClean="0"/>
              <a:t>The Difference Between Classification and Identification</a:t>
            </a:r>
            <a:endParaRPr lang="en-US" sz="4000" dirty="0"/>
          </a:p>
        </p:txBody>
      </p:sp>
      <p:sp>
        <p:nvSpPr>
          <p:cNvPr id="20" name="Rectangle 2"/>
          <p:cNvSpPr txBox="1">
            <a:spLocks noChangeArrowheads="1"/>
          </p:cNvSpPr>
          <p:nvPr/>
        </p:nvSpPr>
        <p:spPr>
          <a:xfrm>
            <a:off x="544512" y="1570037"/>
            <a:ext cx="9070975" cy="4989513"/>
          </a:xfrm>
          <a:prstGeom prst="rect">
            <a:avLst/>
          </a:prstGeom>
          <a:ln/>
        </p:spPr>
        <p:txBody>
          <a:bodyPr/>
          <a:lstStyle/>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000" dirty="0" smtClean="0">
                <a:latin typeface="+mn-lt"/>
              </a:rPr>
              <a:t>Classification</a:t>
            </a: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000" dirty="0" smtClean="0">
              <a:latin typeface="+mn-lt"/>
            </a:endParaRP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000" dirty="0" smtClean="0">
              <a:latin typeface="+mn-lt"/>
            </a:endParaRP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31800" lvl="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000" dirty="0" smtClean="0">
                <a:latin typeface="+mn-lt"/>
              </a:rPr>
              <a:t>Identification</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000" noProof="0" dirty="0" smtClean="0">
                <a:latin typeface="+mn-lt"/>
              </a:rPr>
              <a:t>Whichever user is predicted most</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srcRect/>
          <a:stretch>
            <a:fillRect/>
          </a:stretch>
        </p:blipFill>
        <p:spPr bwMode="auto">
          <a:xfrm>
            <a:off x="1367003" y="2429302"/>
            <a:ext cx="2974555" cy="1741203"/>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cstate="print"/>
          <a:srcRect/>
          <a:stretch>
            <a:fillRect/>
          </a:stretch>
        </p:blipFill>
        <p:spPr bwMode="auto">
          <a:xfrm>
            <a:off x="5071588" y="2843402"/>
            <a:ext cx="2667000" cy="781050"/>
          </a:xfrm>
          <a:prstGeom prst="rect">
            <a:avLst/>
          </a:prstGeom>
          <a:noFill/>
          <a:ln w="9525">
            <a:noFill/>
            <a:miter lim="800000"/>
            <a:headEnd/>
            <a:tailEnd/>
          </a:ln>
          <a:effectLst/>
        </p:spPr>
      </p:pic>
      <p:sp>
        <p:nvSpPr>
          <p:cNvPr id="6" name="TextBox 5"/>
          <p:cNvSpPr txBox="1"/>
          <p:nvPr/>
        </p:nvSpPr>
        <p:spPr>
          <a:xfrm>
            <a:off x="2060813" y="2074460"/>
            <a:ext cx="1381532" cy="349968"/>
          </a:xfrm>
          <a:prstGeom prst="rect">
            <a:avLst/>
          </a:prstGeom>
          <a:noFill/>
        </p:spPr>
        <p:txBody>
          <a:bodyPr wrap="none" rtlCol="0">
            <a:spAutoFit/>
          </a:bodyPr>
          <a:lstStyle/>
          <a:p>
            <a:r>
              <a:rPr lang="en-US" dirty="0" smtClean="0"/>
              <a:t>Training set</a:t>
            </a:r>
            <a:endParaRPr lang="en-US" dirty="0"/>
          </a:p>
        </p:txBody>
      </p:sp>
      <p:sp>
        <p:nvSpPr>
          <p:cNvPr id="7" name="TextBox 6"/>
          <p:cNvSpPr txBox="1"/>
          <p:nvPr/>
        </p:nvSpPr>
        <p:spPr>
          <a:xfrm>
            <a:off x="5923129" y="2442949"/>
            <a:ext cx="1018292" cy="349968"/>
          </a:xfrm>
          <a:prstGeom prst="rect">
            <a:avLst/>
          </a:prstGeom>
          <a:noFill/>
        </p:spPr>
        <p:txBody>
          <a:bodyPr wrap="none" rtlCol="0">
            <a:spAutoFit/>
          </a:bodyPr>
          <a:lstStyle/>
          <a:p>
            <a:r>
              <a:rPr lang="en-US" dirty="0" smtClean="0"/>
              <a:t>Test Set</a:t>
            </a:r>
            <a:endParaRPr lang="en-US" dirty="0"/>
          </a:p>
        </p:txBody>
      </p:sp>
      <p:sp>
        <p:nvSpPr>
          <p:cNvPr id="10" name="TextBox 9"/>
          <p:cNvSpPr txBox="1"/>
          <p:nvPr/>
        </p:nvSpPr>
        <p:spPr>
          <a:xfrm>
            <a:off x="8284428" y="2906974"/>
            <a:ext cx="1796197" cy="349968"/>
          </a:xfrm>
          <a:prstGeom prst="rect">
            <a:avLst/>
          </a:prstGeom>
          <a:noFill/>
        </p:spPr>
        <p:txBody>
          <a:bodyPr wrap="none" rtlCol="0">
            <a:spAutoFit/>
          </a:bodyPr>
          <a:lstStyle/>
          <a:p>
            <a:r>
              <a:rPr lang="en-US" dirty="0" smtClean="0"/>
              <a:t>Predicted Value</a:t>
            </a:r>
            <a:endParaRPr lang="en-US" dirty="0"/>
          </a:p>
        </p:txBody>
      </p:sp>
      <p:cxnSp>
        <p:nvCxnSpPr>
          <p:cNvPr id="12" name="Straight Arrow Connector 11"/>
          <p:cNvCxnSpPr>
            <a:stCxn id="10" idx="1"/>
          </p:cNvCxnSpPr>
          <p:nvPr/>
        </p:nvCxnSpPr>
        <p:spPr>
          <a:xfrm rot="10800000" flipV="1">
            <a:off x="7615452" y="3081958"/>
            <a:ext cx="668977" cy="1608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norm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Experiment</a:t>
            </a:r>
            <a:endParaRPr lang="en-US" dirty="0"/>
          </a:p>
        </p:txBody>
      </p:sp>
      <p:sp>
        <p:nvSpPr>
          <p:cNvPr id="20" name="Rectangle 2"/>
          <p:cNvSpPr txBox="1">
            <a:spLocks noChangeArrowheads="1"/>
          </p:cNvSpPr>
          <p:nvPr/>
        </p:nvSpPr>
        <p:spPr>
          <a:xfrm>
            <a:off x="544512" y="1570037"/>
            <a:ext cx="9363763" cy="4989513"/>
          </a:xfrm>
          <a:prstGeom prst="rect">
            <a:avLst/>
          </a:prstGeom>
          <a:ln/>
        </p:spPr>
        <p:txBody>
          <a:bodyPr/>
          <a:lstStyle/>
          <a:p>
            <a:pPr marL="742950" indent="-742950">
              <a:buAutoNum type="arabicPeriod"/>
            </a:pPr>
            <a:r>
              <a:rPr lang="en-US" sz="2400" dirty="0" smtClean="0"/>
              <a:t>Collect browsing histories from volunteers.</a:t>
            </a:r>
          </a:p>
          <a:p>
            <a:pPr marL="742950" indent="-742950">
              <a:buAutoNum type="arabicPeriod"/>
            </a:pPr>
            <a:r>
              <a:rPr lang="en-US" sz="2400" dirty="0" smtClean="0"/>
              <a:t>Strip the extra data out of the collected browsing histories</a:t>
            </a:r>
          </a:p>
          <a:p>
            <a:pPr marL="742950" indent="-742950">
              <a:buAutoNum type="arabicPeriod"/>
            </a:pPr>
            <a:r>
              <a:rPr lang="en-US" sz="2400" dirty="0" smtClean="0"/>
              <a:t>Create data sets. Which includes:</a:t>
            </a:r>
          </a:p>
          <a:p>
            <a:pPr marL="2754630" lvl="1" indent="-742950">
              <a:buAutoNum type="arabicPeriod"/>
            </a:pPr>
            <a:r>
              <a:rPr lang="en-US" sz="2400" dirty="0" smtClean="0"/>
              <a:t>A separate dataset for every combination of n-grams and skips from a 0 skip bi-gram to a 50 skip 50-gram</a:t>
            </a:r>
          </a:p>
          <a:p>
            <a:pPr marL="2754630" lvl="1" indent="-742950">
              <a:buAutoNum type="arabicPeriod"/>
            </a:pPr>
            <a:r>
              <a:rPr lang="en-US" sz="2400" dirty="0" smtClean="0"/>
              <a:t>One of every previous dataset for both website and webpage specificity</a:t>
            </a:r>
          </a:p>
          <a:p>
            <a:pPr marL="2754630" lvl="1" indent="-742950">
              <a:buAutoNum type="arabicPeriod"/>
            </a:pPr>
            <a:r>
              <a:rPr lang="en-US" sz="2400" dirty="0" smtClean="0"/>
              <a:t>Then splitting every </a:t>
            </a:r>
            <a:r>
              <a:rPr lang="en-US" sz="2400" dirty="0" smtClean="0"/>
              <a:t>users dataset </a:t>
            </a:r>
            <a:r>
              <a:rPr lang="en-US" sz="2400" dirty="0" smtClean="0"/>
              <a:t>into two sets. </a:t>
            </a:r>
          </a:p>
          <a:p>
            <a:pPr marL="4766310" lvl="2" indent="-742950">
              <a:buAutoNum type="arabicPeriod"/>
            </a:pPr>
            <a:r>
              <a:rPr lang="en-US" sz="2400" dirty="0" smtClean="0"/>
              <a:t>80% training set</a:t>
            </a:r>
          </a:p>
          <a:p>
            <a:pPr marL="4766310" lvl="2" indent="-742950">
              <a:buAutoNum type="arabicPeriod"/>
            </a:pPr>
            <a:r>
              <a:rPr lang="en-US" sz="2400" dirty="0" smtClean="0"/>
              <a:t>20% testing set</a:t>
            </a:r>
          </a:p>
          <a:p>
            <a:pPr marL="431800" indent="-323850" defTabSz="914400" fontAlgn="auto" hangingPunct="1">
              <a:lnSpc>
                <a:spcPct val="100000"/>
              </a:lnSpc>
              <a:spcBef>
                <a:spcPts val="441"/>
              </a:spcBef>
              <a:spcAft>
                <a:spcPts val="0"/>
              </a:spcAft>
              <a:buClr>
                <a:srgbClr val="FFFF00"/>
              </a:buClr>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norm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Experiment</a:t>
            </a:r>
            <a:endParaRPr lang="en-US" dirty="0"/>
          </a:p>
        </p:txBody>
      </p:sp>
      <p:sp>
        <p:nvSpPr>
          <p:cNvPr id="20" name="Rectangle 2"/>
          <p:cNvSpPr txBox="1">
            <a:spLocks noChangeArrowheads="1"/>
          </p:cNvSpPr>
          <p:nvPr/>
        </p:nvSpPr>
        <p:spPr>
          <a:xfrm>
            <a:off x="544512" y="1570037"/>
            <a:ext cx="9363763" cy="4989513"/>
          </a:xfrm>
          <a:prstGeom prst="rect">
            <a:avLst/>
          </a:prstGeom>
          <a:ln/>
        </p:spPr>
        <p:txBody>
          <a:bodyPr/>
          <a:lstStyle/>
          <a:p>
            <a:pPr marL="742950" indent="-742950">
              <a:buAutoNum type="arabicPeriod" startAt="4"/>
            </a:pPr>
            <a:r>
              <a:rPr lang="en-US" sz="2400" dirty="0" smtClean="0"/>
              <a:t>For </a:t>
            </a:r>
            <a:r>
              <a:rPr lang="en-US" sz="2400" dirty="0" smtClean="0"/>
              <a:t>every dataset train a classifier and test it with its corresponding test set</a:t>
            </a:r>
            <a:r>
              <a:rPr lang="en-US" sz="2400" dirty="0" smtClean="0"/>
              <a:t>.</a:t>
            </a:r>
          </a:p>
          <a:p>
            <a:pPr marL="742950" indent="-742950">
              <a:buFont typeface="Times New Roman" pitchFamily="16" charset="0"/>
              <a:buAutoNum type="arabicPeriod" startAt="4"/>
            </a:pPr>
            <a:r>
              <a:rPr lang="en-US" sz="2400" dirty="0" smtClean="0"/>
              <a:t>Evaluate the results to find which representation of the data will yield </a:t>
            </a:r>
            <a:r>
              <a:rPr lang="en-US" sz="2400" dirty="0" smtClean="0"/>
              <a:t>most correct user identifications.</a:t>
            </a:r>
          </a:p>
          <a:p>
            <a:pPr marL="1485900" lvl="1" indent="-742950"/>
            <a:r>
              <a:rPr lang="en-US" sz="2400" dirty="0" smtClean="0"/>
              <a:t>	Ideally it will correctly identify every user</a:t>
            </a:r>
          </a:p>
          <a:p>
            <a:pPr marL="742950" indent="-742950">
              <a:buFont typeface="Times New Roman" pitchFamily="16" charset="0"/>
              <a:buAutoNum type="arabicPeriod" startAt="4"/>
            </a:pPr>
            <a:r>
              <a:rPr lang="en-US" sz="2400" dirty="0" smtClean="0"/>
              <a:t>Report on the </a:t>
            </a:r>
            <a:r>
              <a:rPr lang="en-US" sz="2400" dirty="0" smtClean="0"/>
              <a:t>findings</a:t>
            </a:r>
          </a:p>
          <a:p>
            <a:pPr marL="742950" indent="-742950"/>
            <a:endParaRPr lang="en-US" sz="2400" dirty="0" smtClean="0"/>
          </a:p>
          <a:p>
            <a:pPr marL="742950" indent="-742950"/>
            <a:r>
              <a:rPr lang="en-US" sz="2400" dirty="0" smtClean="0"/>
              <a:t>Currently I am on step 4. I have created every necessary training and test set and have begun to use the Naïve </a:t>
            </a:r>
            <a:r>
              <a:rPr lang="en-US" sz="2400" dirty="0" err="1" smtClean="0"/>
              <a:t>Bayes</a:t>
            </a:r>
            <a:r>
              <a:rPr lang="en-US" sz="2400" dirty="0" smtClean="0"/>
              <a:t> Classifier to produce results.</a:t>
            </a:r>
            <a:endParaRPr lang="en-US" sz="2400" dirty="0" smtClean="0"/>
          </a:p>
          <a:p>
            <a:pPr marL="742950" indent="-742950">
              <a:buFont typeface="Times New Roman" pitchFamily="16" charset="0"/>
              <a:buAutoNum type="arabicPeriod" startAt="4"/>
            </a:pPr>
            <a:endParaRPr lang="en-US" sz="2400" dirty="0" smtClean="0"/>
          </a:p>
          <a:p>
            <a:pPr marL="742950" indent="-742950">
              <a:buAutoNum type="arabicPeriod" startAt="4"/>
            </a:pPr>
            <a:endParaRPr lang="en-US" sz="2400" dirty="0" smtClean="0"/>
          </a:p>
          <a:p>
            <a:pPr marL="742950" indent="-742950">
              <a:buAutoNum type="arabicPeriod" startAt="4"/>
            </a:pPr>
            <a:endParaRPr lang="en-US" sz="2400" dirty="0" smtClean="0"/>
          </a:p>
          <a:p>
            <a:pPr marL="431800" indent="-323850" defTabSz="914400" fontAlgn="auto" hangingPunct="1">
              <a:lnSpc>
                <a:spcPct val="100000"/>
              </a:lnSpc>
              <a:spcBef>
                <a:spcPts val="441"/>
              </a:spcBef>
              <a:spcAft>
                <a:spcPts val="0"/>
              </a:spcAft>
              <a:buClr>
                <a:srgbClr val="FFFF00"/>
              </a:buClr>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Future Work</a:t>
            </a:r>
            <a:endParaRPr lang="en-US" dirty="0"/>
          </a:p>
        </p:txBody>
      </p:sp>
      <p:sp>
        <p:nvSpPr>
          <p:cNvPr id="20" name="Rectangle 2"/>
          <p:cNvSpPr txBox="1">
            <a:spLocks noChangeArrowheads="1"/>
          </p:cNvSpPr>
          <p:nvPr/>
        </p:nvSpPr>
        <p:spPr>
          <a:xfrm>
            <a:off x="544512" y="1341437"/>
            <a:ext cx="9070975" cy="4989513"/>
          </a:xfrm>
          <a:prstGeom prst="rect">
            <a:avLst/>
          </a:prstGeom>
          <a:ln/>
        </p:spPr>
        <p:txBody>
          <a:bodyPr/>
          <a:lstStyle/>
          <a:p>
            <a:pPr marL="43180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this research finds</a:t>
            </a:r>
            <a:r>
              <a:rPr kumimoji="0" lang="en-US" sz="2400" b="0" i="0" u="none" strike="noStrike" kern="1200" cap="none" spc="0" normalizeH="0" noProof="0" dirty="0" smtClean="0">
                <a:ln>
                  <a:noFill/>
                </a:ln>
                <a:solidFill>
                  <a:schemeClr val="tx1"/>
                </a:solidFill>
                <a:effectLst/>
                <a:uLnTx/>
                <a:uFillTx/>
                <a:latin typeface="+mn-lt"/>
                <a:ea typeface="+mn-ea"/>
                <a:cs typeface="+mn-cs"/>
              </a:rPr>
              <a:t> an ideal dataset representation for browsing histories it will open the door to a variety of different implementations.</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aseline="0" dirty="0" smtClean="0">
                <a:latin typeface="+mn-lt"/>
              </a:rPr>
              <a:t>You</a:t>
            </a:r>
            <a:r>
              <a:rPr lang="en-US" sz="2400" dirty="0" smtClean="0">
                <a:latin typeface="+mn-lt"/>
              </a:rPr>
              <a:t> could imagine smarter websites that know who you are without ever having to tell them</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400" b="0" i="0" u="none" strike="noStrike" kern="1200" cap="none" spc="0" normalizeH="0" noProof="0" dirty="0" smtClean="0">
                <a:ln>
                  <a:noFill/>
                </a:ln>
                <a:solidFill>
                  <a:schemeClr val="tx1"/>
                </a:solidFill>
                <a:effectLst/>
                <a:uLnTx/>
                <a:uFillTx/>
                <a:latin typeface="+mn-lt"/>
                <a:ea typeface="+mn-ea"/>
                <a:cs typeface="+mn-cs"/>
              </a:rPr>
              <a:t> government could use this as a unique way to track criminals</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aseline="0" dirty="0" smtClean="0">
                <a:latin typeface="+mn-lt"/>
              </a:rPr>
              <a:t>This</a:t>
            </a:r>
            <a:r>
              <a:rPr lang="en-US" sz="2400" dirty="0" smtClean="0">
                <a:latin typeface="+mn-lt"/>
              </a:rPr>
              <a:t> research could be expanded to identify different types or groups of people to aid online recommendation systems</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Could be used to</a:t>
            </a:r>
            <a:r>
              <a:rPr kumimoji="0" lang="en-US" sz="2400" b="0" i="0" u="none" strike="noStrike" kern="1200" cap="none" spc="0" normalizeH="0" noProof="0" dirty="0" smtClean="0">
                <a:ln>
                  <a:noFill/>
                </a:ln>
                <a:solidFill>
                  <a:schemeClr val="tx1"/>
                </a:solidFill>
                <a:effectLst/>
                <a:uLnTx/>
                <a:uFillTx/>
                <a:latin typeface="+mn-lt"/>
                <a:ea typeface="+mn-ea"/>
                <a:cs typeface="+mn-cs"/>
              </a:rPr>
              <a:t> match similar people in a dating </a:t>
            </a:r>
            <a:r>
              <a:rPr lang="en-US" sz="2400" dirty="0" smtClean="0">
                <a:latin typeface="+mn-lt"/>
              </a:rPr>
              <a:t>environment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20712" y="2789237"/>
            <a:ext cx="9070975" cy="1262063"/>
          </a:xfrm>
          <a:ln/>
        </p:spPr>
        <p:txBody>
          <a:bodyPr tIns="36162"/>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The Plan</a:t>
            </a:r>
            <a:endParaRPr lang="en-US" dirty="0"/>
          </a:p>
        </p:txBody>
      </p:sp>
      <p:sp>
        <p:nvSpPr>
          <p:cNvPr id="20" name="Rectangle 2"/>
          <p:cNvSpPr txBox="1">
            <a:spLocks noChangeArrowheads="1"/>
          </p:cNvSpPr>
          <p:nvPr/>
        </p:nvSpPr>
        <p:spPr>
          <a:xfrm>
            <a:off x="544512" y="1341437"/>
            <a:ext cx="9070975" cy="4989513"/>
          </a:xfrm>
          <a:prstGeom prst="rect">
            <a:avLst/>
          </a:prstGeom>
          <a:ln/>
        </p:spPr>
        <p:txBody>
          <a:bodyPr/>
          <a:lstStyle/>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000" dirty="0" smtClean="0">
                <a:latin typeface="+mn-lt"/>
              </a:rPr>
              <a:t>To be able to accurately identify a user based solely off their browsing history. </a:t>
            </a: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000" dirty="0" smtClean="0">
                <a:latin typeface="+mn-lt"/>
              </a:rPr>
              <a:t>To utilize previously recorded browsing history to train a classifier to identify the user who created the new history </a:t>
            </a: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Rectangle 1"/>
          <p:cNvSpPr txBox="1">
            <a:spLocks noChangeArrowheads="1"/>
          </p:cNvSpPr>
          <p:nvPr/>
        </p:nvSpPr>
        <p:spPr>
          <a:xfrm>
            <a:off x="620712" y="198437"/>
            <a:ext cx="9070975" cy="1262063"/>
          </a:xfrm>
          <a:prstGeom prst="rect">
            <a:avLst/>
          </a:prstGeom>
          <a:ln/>
        </p:spPr>
        <p:txBody>
          <a:bodyPr vert="horz" lIns="100794" tIns="36162" rIns="100794" bIns="50397"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en-US" sz="4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Goal</a:t>
            </a:r>
            <a:endParaRPr kumimoji="0" lang="en-US" sz="45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Motivation.</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3016684" y="2238233"/>
            <a:ext cx="4066528" cy="30498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Each History is Unique</a:t>
            </a:r>
            <a:endParaRPr lang="en-US" dirty="0"/>
          </a:p>
        </p:txBody>
      </p:sp>
      <p:sp>
        <p:nvSpPr>
          <p:cNvPr id="20" name="Rectangle 2"/>
          <p:cNvSpPr txBox="1">
            <a:spLocks noChangeArrowheads="1"/>
          </p:cNvSpPr>
          <p:nvPr/>
        </p:nvSpPr>
        <p:spPr>
          <a:xfrm>
            <a:off x="544512" y="1570037"/>
            <a:ext cx="9070975" cy="4989513"/>
          </a:xfrm>
          <a:prstGeom prst="rect">
            <a:avLst/>
          </a:prstGeom>
          <a:ln/>
        </p:spPr>
        <p:txBody>
          <a:bodyPr/>
          <a:lstStyle/>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8"/>
          <p:cNvPicPr>
            <a:picLocks noChangeAspect="1" noChangeArrowheads="1"/>
          </p:cNvPicPr>
          <p:nvPr/>
        </p:nvPicPr>
        <p:blipFill>
          <a:blip r:embed="rId3" cstate="print"/>
          <a:srcRect/>
          <a:stretch>
            <a:fillRect/>
          </a:stretch>
        </p:blipFill>
        <p:spPr bwMode="auto">
          <a:xfrm>
            <a:off x="1211263" y="1855651"/>
            <a:ext cx="7658099" cy="3981586"/>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t>
            </a:r>
            <a:r>
              <a:rPr lang="en-US" dirty="0" smtClean="0"/>
              <a:t>E</a:t>
            </a:r>
            <a:r>
              <a:rPr lang="en-US" dirty="0" smtClean="0"/>
              <a:t>ach History Unique?  </a:t>
            </a:r>
            <a:endParaRPr lang="en-US" dirty="0"/>
          </a:p>
        </p:txBody>
      </p:sp>
      <p:sp>
        <p:nvSpPr>
          <p:cNvPr id="3" name="Rectangle 2"/>
          <p:cNvSpPr txBox="1">
            <a:spLocks noChangeArrowheads="1"/>
          </p:cNvSpPr>
          <p:nvPr/>
        </p:nvSpPr>
        <p:spPr>
          <a:xfrm>
            <a:off x="544512" y="1570037"/>
            <a:ext cx="9070975" cy="4989513"/>
          </a:xfrm>
          <a:prstGeom prst="rect">
            <a:avLst/>
          </a:prstGeom>
          <a:ln/>
        </p:spPr>
        <p:txBody>
          <a:bodyPr/>
          <a:lstStyle/>
          <a:p>
            <a:pPr marL="514350" indent="-514350">
              <a:buAutoNum type="arabicPeriod"/>
            </a:pPr>
            <a:r>
              <a:rPr lang="en-US" sz="3200" dirty="0" smtClean="0"/>
              <a:t>The </a:t>
            </a:r>
            <a:r>
              <a:rPr lang="en-US" sz="3200" dirty="0" smtClean="0"/>
              <a:t>websites that have been </a:t>
            </a:r>
            <a:r>
              <a:rPr lang="en-US" sz="3200" dirty="0" smtClean="0"/>
              <a:t>visited</a:t>
            </a:r>
          </a:p>
          <a:p>
            <a:pPr marL="514350" indent="-514350">
              <a:buAutoNum type="arabicPeriod"/>
            </a:pPr>
            <a:r>
              <a:rPr lang="en-US" sz="3200" dirty="0" smtClean="0"/>
              <a:t>The number of times each website  has been revisited</a:t>
            </a:r>
          </a:p>
          <a:p>
            <a:pPr marL="514350" indent="-514350">
              <a:buAutoNum type="arabicPeriod"/>
            </a:pPr>
            <a:r>
              <a:rPr lang="en-US" sz="3200" dirty="0" smtClean="0"/>
              <a:t>The order in which each website has been visited</a:t>
            </a:r>
            <a:endParaRPr lang="en-US" sz="3000"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a:off x="2601912" y="4008437"/>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906712" y="3094037"/>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478212" y="3208337"/>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37" name="Rectangle 1"/>
          <p:cNvSpPr>
            <a:spLocks noGrp="1" noChangeArrowheads="1"/>
          </p:cNvSpPr>
          <p:nvPr>
            <p:ph type="title"/>
          </p:nvPr>
        </p:nvSpPr>
        <p:spPr>
          <a:xfrm>
            <a:off x="503238" y="301625"/>
            <a:ext cx="9070975" cy="1262063"/>
          </a:xfrm>
          <a:ln/>
        </p:spPr>
        <p:txBody>
          <a:bodyPr tIns="36162">
            <a:normAutofit fontScale="90000"/>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Representing Multiple Users Histories as a</a:t>
            </a:r>
            <a:r>
              <a:rPr lang="en-US" dirty="0" smtClean="0"/>
              <a:t> </a:t>
            </a:r>
            <a:r>
              <a:rPr lang="en-US" dirty="0" smtClean="0"/>
              <a:t>Dataset</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3059112" y="3246437"/>
            <a:ext cx="6238875" cy="1643062"/>
          </a:xfrm>
          <a:prstGeom prst="rect">
            <a:avLst/>
          </a:prstGeom>
          <a:noFill/>
          <a:ln w="9525">
            <a:noFill/>
            <a:round/>
            <a:headEnd/>
            <a:tailEnd/>
          </a:ln>
          <a:effectLst/>
        </p:spPr>
      </p:pic>
      <p:cxnSp>
        <p:nvCxnSpPr>
          <p:cNvPr id="7" name="Straight Arrow Connector 6"/>
          <p:cNvCxnSpPr/>
          <p:nvPr/>
        </p:nvCxnSpPr>
        <p:spPr>
          <a:xfrm rot="5400000">
            <a:off x="2831306" y="2559843"/>
            <a:ext cx="1219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44712" y="1570037"/>
            <a:ext cx="2685351" cy="607602"/>
          </a:xfrm>
          <a:prstGeom prst="rect">
            <a:avLst/>
          </a:prstGeom>
          <a:noFill/>
        </p:spPr>
        <p:txBody>
          <a:bodyPr wrap="none" rtlCol="0">
            <a:spAutoFit/>
          </a:bodyPr>
          <a:lstStyle/>
          <a:p>
            <a:pPr algn="ctr"/>
            <a:r>
              <a:rPr lang="en-US" dirty="0" smtClean="0"/>
              <a:t>Columns are “Attributes”</a:t>
            </a:r>
          </a:p>
          <a:p>
            <a:pPr algn="ctr"/>
            <a:r>
              <a:rPr lang="en-US" dirty="0" smtClean="0"/>
              <a:t>or “Predictors”</a:t>
            </a:r>
            <a:endParaRPr lang="en-US" dirty="0"/>
          </a:p>
        </p:txBody>
      </p:sp>
      <p:cxnSp>
        <p:nvCxnSpPr>
          <p:cNvPr id="12" name="Straight Arrow Connector 11"/>
          <p:cNvCxnSpPr/>
          <p:nvPr/>
        </p:nvCxnSpPr>
        <p:spPr>
          <a:xfrm>
            <a:off x="1763712" y="3856037"/>
            <a:ext cx="1143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15912" y="3551237"/>
            <a:ext cx="1330814" cy="607602"/>
          </a:xfrm>
          <a:prstGeom prst="rect">
            <a:avLst/>
          </a:prstGeom>
          <a:noFill/>
        </p:spPr>
        <p:txBody>
          <a:bodyPr wrap="none" rtlCol="0">
            <a:spAutoFit/>
          </a:bodyPr>
          <a:lstStyle/>
          <a:p>
            <a:pPr algn="ctr"/>
            <a:r>
              <a:rPr lang="en-US" dirty="0" smtClean="0"/>
              <a:t>Rows are</a:t>
            </a:r>
          </a:p>
          <a:p>
            <a:pPr algn="ctr"/>
            <a:r>
              <a:rPr lang="en-US" dirty="0" smtClean="0"/>
              <a:t>“Instances”</a:t>
            </a:r>
            <a:endParaRPr lang="en-US" dirty="0"/>
          </a:p>
        </p:txBody>
      </p:sp>
      <p:cxnSp>
        <p:nvCxnSpPr>
          <p:cNvPr id="15" name="Straight Arrow Connector 14"/>
          <p:cNvCxnSpPr/>
          <p:nvPr/>
        </p:nvCxnSpPr>
        <p:spPr>
          <a:xfrm rot="5400000">
            <a:off x="8503839" y="2676128"/>
            <a:ext cx="8405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933883" y="1417637"/>
            <a:ext cx="2146742" cy="865237"/>
          </a:xfrm>
          <a:prstGeom prst="rect">
            <a:avLst/>
          </a:prstGeom>
          <a:noFill/>
        </p:spPr>
        <p:txBody>
          <a:bodyPr wrap="none" rtlCol="0">
            <a:spAutoFit/>
          </a:bodyPr>
          <a:lstStyle/>
          <a:p>
            <a:pPr algn="ctr"/>
            <a:r>
              <a:rPr lang="en-US" dirty="0" smtClean="0"/>
              <a:t>Last Column is </a:t>
            </a:r>
          </a:p>
          <a:p>
            <a:pPr algn="ctr"/>
            <a:r>
              <a:rPr lang="en-US" dirty="0" smtClean="0"/>
              <a:t> usually the “Class”</a:t>
            </a:r>
          </a:p>
          <a:p>
            <a:pPr algn="ctr"/>
            <a:r>
              <a:rPr lang="en-US" dirty="0" smtClean="0"/>
              <a:t>or “Target”</a:t>
            </a:r>
          </a:p>
        </p:txBody>
      </p:sp>
      <p:cxnSp>
        <p:nvCxnSpPr>
          <p:cNvPr id="29" name="Straight Connector 28"/>
          <p:cNvCxnSpPr/>
          <p:nvPr/>
        </p:nvCxnSpPr>
        <p:spPr>
          <a:xfrm rot="10800000">
            <a:off x="2601912" y="3627437"/>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3669506" y="5226843"/>
            <a:ext cx="762000" cy="1588"/>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754312" y="5761037"/>
            <a:ext cx="2552815" cy="607602"/>
          </a:xfrm>
          <a:prstGeom prst="rect">
            <a:avLst/>
          </a:prstGeom>
          <a:noFill/>
        </p:spPr>
        <p:txBody>
          <a:bodyPr wrap="none" rtlCol="0">
            <a:spAutoFit/>
          </a:bodyPr>
          <a:lstStyle/>
          <a:p>
            <a:pPr algn="ctr"/>
            <a:r>
              <a:rPr lang="en-US" dirty="0" smtClean="0"/>
              <a:t>Attribute Values can be</a:t>
            </a:r>
          </a:p>
          <a:p>
            <a:pPr algn="ctr"/>
            <a:r>
              <a:rPr lang="en-US" dirty="0" smtClean="0"/>
              <a:t>Nominal or Numerical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6162">
            <a:normAutofit fontScale="90000"/>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Using the dataset to represent the history’s uniqueness</a:t>
            </a:r>
            <a:endParaRPr lang="en-US" dirty="0"/>
          </a:p>
        </p:txBody>
      </p:sp>
      <p:sp>
        <p:nvSpPr>
          <p:cNvPr id="20" name="Rectangle 2"/>
          <p:cNvSpPr txBox="1">
            <a:spLocks noChangeArrowheads="1"/>
          </p:cNvSpPr>
          <p:nvPr/>
        </p:nvSpPr>
        <p:spPr>
          <a:xfrm>
            <a:off x="544512" y="1570037"/>
            <a:ext cx="9070975" cy="4989513"/>
          </a:xfrm>
          <a:prstGeom prst="rect">
            <a:avLst/>
          </a:prstGeom>
          <a:ln/>
        </p:spPr>
        <p:txBody>
          <a:bodyPr/>
          <a:lstStyle/>
          <a:p>
            <a:pPr marL="43180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000" dirty="0" smtClean="0">
              <a:latin typeface="+mn-lt"/>
            </a:endParaRPr>
          </a:p>
        </p:txBody>
      </p:sp>
      <p:sp>
        <p:nvSpPr>
          <p:cNvPr id="4" name="Rectangle 2"/>
          <p:cNvSpPr txBox="1">
            <a:spLocks noChangeArrowheads="1"/>
          </p:cNvSpPr>
          <p:nvPr/>
        </p:nvSpPr>
        <p:spPr>
          <a:xfrm>
            <a:off x="696912" y="1722437"/>
            <a:ext cx="9070975" cy="4989513"/>
          </a:xfrm>
          <a:prstGeom prst="rect">
            <a:avLst/>
          </a:prstGeom>
          <a:ln/>
        </p:spPr>
        <p:txBody>
          <a:bodyPr/>
          <a:lstStyle/>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1174750" lvl="1"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3000" b="0" i="0" u="none" strike="noStrike" kern="1200" cap="none" spc="0" normalizeH="0" baseline="0" noProof="0" dirty="0">
              <a:ln>
                <a:noFill/>
              </a:ln>
              <a:solidFill>
                <a:schemeClr val="tx1"/>
              </a:solidFill>
              <a:effectLst/>
              <a:uLnTx/>
              <a:uFillTx/>
              <a:latin typeface="+mn-lt"/>
            </a:endParaRPr>
          </a:p>
        </p:txBody>
      </p:sp>
      <p:sp>
        <p:nvSpPr>
          <p:cNvPr id="5" name="Rectangle 2"/>
          <p:cNvSpPr txBox="1">
            <a:spLocks noChangeArrowheads="1"/>
          </p:cNvSpPr>
          <p:nvPr/>
        </p:nvSpPr>
        <p:spPr>
          <a:xfrm>
            <a:off x="544512" y="1798637"/>
            <a:ext cx="9070975" cy="4989513"/>
          </a:xfrm>
          <a:prstGeom prst="rect">
            <a:avLst/>
          </a:prstGeom>
          <a:ln/>
        </p:spPr>
        <p:txBody>
          <a:bodyPr/>
          <a:lstStyle/>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000" dirty="0" smtClean="0">
                <a:latin typeface="+mn-lt"/>
              </a:rPr>
              <a:t>Every webpage visited already represented</a:t>
            </a: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000" dirty="0" smtClean="0">
              <a:latin typeface="+mn-lt"/>
            </a:endParaRPr>
          </a:p>
          <a:p>
            <a:pPr marL="431800" marR="0" lvl="0" indent="-323850" algn="l" defTabSz="914400" rtl="0" eaLnBrk="1" fontAlgn="auto" latinLnBrk="0"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000" dirty="0" smtClean="0">
                <a:latin typeface="+mn-lt"/>
              </a:rPr>
              <a:t>To Represent revisiting a website</a:t>
            </a:r>
            <a:endParaRPr lang="en-US" sz="3000" dirty="0" smtClean="0">
              <a:latin typeface="+mn-lt"/>
            </a:endParaRPr>
          </a:p>
        </p:txBody>
      </p:sp>
      <p:pic>
        <p:nvPicPr>
          <p:cNvPr id="1026" name="Picture 2"/>
          <p:cNvPicPr>
            <a:picLocks noChangeAspect="1" noChangeArrowheads="1"/>
          </p:cNvPicPr>
          <p:nvPr/>
        </p:nvPicPr>
        <p:blipFill>
          <a:blip r:embed="rId3" cstate="print"/>
          <a:srcRect/>
          <a:stretch>
            <a:fillRect/>
          </a:stretch>
        </p:blipFill>
        <p:spPr bwMode="auto">
          <a:xfrm>
            <a:off x="1306512" y="2713037"/>
            <a:ext cx="7578593" cy="1428751"/>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1001712" y="5227637"/>
            <a:ext cx="8164513" cy="966215"/>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63512" y="0"/>
            <a:ext cx="9753600" cy="1262063"/>
          </a:xfrm>
          <a:ln/>
        </p:spPr>
        <p:txBody>
          <a:bodyPr tIns="36162">
            <a:norm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000" dirty="0" smtClean="0"/>
              <a:t>Representing Order within the Dataset</a:t>
            </a:r>
            <a:endParaRPr lang="en-US" sz="4000" dirty="0"/>
          </a:p>
        </p:txBody>
      </p:sp>
      <p:sp>
        <p:nvSpPr>
          <p:cNvPr id="20" name="Rectangle 2"/>
          <p:cNvSpPr txBox="1">
            <a:spLocks noChangeArrowheads="1"/>
          </p:cNvSpPr>
          <p:nvPr/>
        </p:nvSpPr>
        <p:spPr>
          <a:xfrm>
            <a:off x="315912" y="1265237"/>
            <a:ext cx="9525000" cy="4953000"/>
          </a:xfrm>
          <a:prstGeom prst="rect">
            <a:avLst/>
          </a:prstGeom>
          <a:ln/>
        </p:spPr>
        <p:txBody>
          <a:bodyPr/>
          <a:lstStyle/>
          <a:p>
            <a:pPr marL="43180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latin typeface="+mn-lt"/>
              </a:rPr>
              <a:t>Use N-grams</a:t>
            </a:r>
            <a:endParaRPr lang="en-US" sz="2800" dirty="0" smtClean="0">
              <a:latin typeface="+mn-lt"/>
            </a:endParaRPr>
          </a:p>
        </p:txBody>
      </p:sp>
      <p:pic>
        <p:nvPicPr>
          <p:cNvPr id="2050" name="Picture 2"/>
          <p:cNvPicPr>
            <a:picLocks noChangeAspect="1" noChangeArrowheads="1"/>
          </p:cNvPicPr>
          <p:nvPr/>
        </p:nvPicPr>
        <p:blipFill>
          <a:blip r:embed="rId3" cstate="print"/>
          <a:srcRect/>
          <a:stretch>
            <a:fillRect/>
          </a:stretch>
        </p:blipFill>
        <p:spPr bwMode="auto">
          <a:xfrm>
            <a:off x="696912" y="1874837"/>
            <a:ext cx="8956675" cy="2667000"/>
          </a:xfrm>
          <a:prstGeom prst="rect">
            <a:avLst/>
          </a:prstGeom>
          <a:noFill/>
          <a:ln w="9525">
            <a:noFill/>
            <a:miter lim="800000"/>
            <a:headEnd/>
            <a:tailEnd/>
          </a:ln>
          <a:effectLst/>
        </p:spPr>
      </p:pic>
      <p:sp>
        <p:nvSpPr>
          <p:cNvPr id="10" name="TextBox 9"/>
          <p:cNvSpPr txBox="1"/>
          <p:nvPr/>
        </p:nvSpPr>
        <p:spPr>
          <a:xfrm>
            <a:off x="1062001" y="4886443"/>
            <a:ext cx="4232762" cy="607602"/>
          </a:xfrm>
          <a:prstGeom prst="rect">
            <a:avLst/>
          </a:prstGeom>
          <a:solidFill>
            <a:schemeClr val="tx1"/>
          </a:solidFill>
        </p:spPr>
        <p:txBody>
          <a:bodyPr wrap="none" rtlCol="0">
            <a:spAutoFit/>
          </a:bodyPr>
          <a:lstStyle/>
          <a:p>
            <a:r>
              <a:rPr lang="en-US" dirty="0" smtClean="0">
                <a:solidFill>
                  <a:schemeClr val="bg1"/>
                </a:solidFill>
              </a:rPr>
              <a:t>Tri-gram:</a:t>
            </a:r>
            <a:r>
              <a:rPr lang="en-US" dirty="0" smtClean="0">
                <a:solidFill>
                  <a:schemeClr val="bg1"/>
                </a:solidFill>
              </a:rPr>
              <a:t>	</a:t>
            </a:r>
            <a:r>
              <a:rPr lang="en-US" dirty="0" smtClean="0">
                <a:solidFill>
                  <a:schemeClr val="bg1"/>
                </a:solidFill>
              </a:rPr>
              <a:t>	[</a:t>
            </a:r>
            <a:r>
              <a:rPr lang="en-US" dirty="0" smtClean="0">
                <a:solidFill>
                  <a:srgbClr val="FF0000"/>
                </a:solidFill>
              </a:rPr>
              <a:t>Site9</a:t>
            </a:r>
            <a:r>
              <a:rPr lang="en-US" dirty="0" smtClean="0">
                <a:solidFill>
                  <a:schemeClr val="bg1"/>
                </a:solidFill>
              </a:rPr>
              <a:t>, </a:t>
            </a:r>
            <a:r>
              <a:rPr lang="en-US" dirty="0" smtClean="0">
                <a:solidFill>
                  <a:srgbClr val="00B0F0"/>
                </a:solidFill>
              </a:rPr>
              <a:t>Site10</a:t>
            </a:r>
            <a:r>
              <a:rPr lang="en-US" dirty="0" smtClean="0">
                <a:solidFill>
                  <a:schemeClr val="bg1"/>
                </a:solidFill>
              </a:rPr>
              <a:t>, </a:t>
            </a:r>
            <a:r>
              <a:rPr lang="en-US" dirty="0" smtClean="0">
                <a:solidFill>
                  <a:srgbClr val="FF00FF"/>
                </a:solidFill>
              </a:rPr>
              <a:t>Site11</a:t>
            </a:r>
            <a:r>
              <a:rPr lang="en-US" dirty="0" smtClean="0">
                <a:solidFill>
                  <a:schemeClr val="bg1"/>
                </a:solidFill>
              </a:rPr>
              <a:t>]</a:t>
            </a:r>
          </a:p>
          <a:p>
            <a:r>
              <a:rPr lang="en-US" dirty="0" smtClean="0">
                <a:solidFill>
                  <a:schemeClr val="bg1"/>
                </a:solidFill>
              </a:rPr>
              <a:t>1skip Bi-gram:	[</a:t>
            </a:r>
            <a:r>
              <a:rPr lang="en-US" dirty="0" smtClean="0">
                <a:solidFill>
                  <a:srgbClr val="FF0000"/>
                </a:solidFill>
              </a:rPr>
              <a:t>Site9</a:t>
            </a:r>
            <a:r>
              <a:rPr lang="en-US" dirty="0" smtClean="0">
                <a:solidFill>
                  <a:schemeClr val="bg1"/>
                </a:solidFill>
              </a:rPr>
              <a:t>, </a:t>
            </a:r>
            <a:r>
              <a:rPr lang="en-US" dirty="0" smtClean="0">
                <a:solidFill>
                  <a:srgbClr val="FF00FF"/>
                </a:solidFill>
              </a:rPr>
              <a:t>Site11</a:t>
            </a:r>
            <a:r>
              <a:rPr lang="en-US" dirty="0" smtClean="0">
                <a:solidFill>
                  <a:schemeClr val="bg1"/>
                </a:solidFill>
              </a:rPr>
              <a:t>]</a:t>
            </a:r>
            <a:endParaRPr lang="en-US" dirty="0">
              <a:solidFill>
                <a:schemeClr val="bg1"/>
              </a:solidFill>
            </a:endParaRPr>
          </a:p>
        </p:txBody>
      </p:sp>
      <p:pic>
        <p:nvPicPr>
          <p:cNvPr id="2051" name="Picture 3"/>
          <p:cNvPicPr>
            <a:picLocks noChangeAspect="1" noChangeArrowheads="1"/>
          </p:cNvPicPr>
          <p:nvPr/>
        </p:nvPicPr>
        <p:blipFill>
          <a:blip r:embed="rId4" cstate="print"/>
          <a:srcRect/>
          <a:stretch>
            <a:fillRect/>
          </a:stretch>
        </p:blipFill>
        <p:spPr bwMode="auto">
          <a:xfrm>
            <a:off x="5589636" y="4884171"/>
            <a:ext cx="4101193" cy="628650"/>
          </a:xfrm>
          <a:prstGeom prst="rect">
            <a:avLst/>
          </a:prstGeom>
          <a:noFill/>
          <a:ln w="9525">
            <a:noFill/>
            <a:miter lim="800000"/>
            <a:headEnd/>
            <a:tailEnd/>
          </a:ln>
          <a:effectLst/>
        </p:spPr>
      </p:pic>
      <p:sp>
        <p:nvSpPr>
          <p:cNvPr id="22" name="Rectangle 21"/>
          <p:cNvSpPr/>
          <p:nvPr/>
        </p:nvSpPr>
        <p:spPr>
          <a:xfrm>
            <a:off x="2830512" y="4008437"/>
            <a:ext cx="2514600" cy="1524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830512" y="4174485"/>
            <a:ext cx="1752600" cy="152400"/>
          </a:xfrm>
          <a:prstGeom prst="rect">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838734" y="4339988"/>
            <a:ext cx="2019869" cy="163773"/>
          </a:xfrm>
          <a:prstGeom prst="rect">
            <a:avLst/>
          </a:prstGeom>
          <a:noFill/>
          <a:ln w="63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rot="16200000" flipH="1">
            <a:off x="2920621" y="4558352"/>
            <a:ext cx="805218" cy="136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719018" y="4647062"/>
            <a:ext cx="614149"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497731" y="4715302"/>
            <a:ext cx="422290" cy="796"/>
          </a:xfrm>
          <a:prstGeom prst="straightConnector1">
            <a:avLst/>
          </a:prstGeom>
          <a:ln w="28575">
            <a:solidFill>
              <a:srgbClr val="FF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2" y="0"/>
            <a:ext cx="9070975" cy="1262063"/>
          </a:xfrm>
          <a:ln/>
        </p:spPr>
        <p:txBody>
          <a:bodyPr tIns="36162">
            <a:normAutofit fontScale="90000"/>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How N-grams change the Dataset</a:t>
            </a:r>
            <a:endParaRPr lang="en-US" dirty="0"/>
          </a:p>
        </p:txBody>
      </p:sp>
      <p:sp>
        <p:nvSpPr>
          <p:cNvPr id="20" name="Rectangle 2"/>
          <p:cNvSpPr txBox="1">
            <a:spLocks noChangeArrowheads="1"/>
          </p:cNvSpPr>
          <p:nvPr/>
        </p:nvSpPr>
        <p:spPr>
          <a:xfrm>
            <a:off x="315912" y="1265237"/>
            <a:ext cx="9525000" cy="4953000"/>
          </a:xfrm>
          <a:prstGeom prst="rect">
            <a:avLst/>
          </a:prstGeom>
          <a:ln/>
        </p:spPr>
        <p:txBody>
          <a:bodyPr/>
          <a:lstStyle/>
          <a:p>
            <a:pPr marL="431800" indent="-323850" defTabSz="914400" fontAlgn="auto" hangingPunct="1">
              <a:lnSpc>
                <a:spcPct val="100000"/>
              </a:lnSpc>
              <a:spcBef>
                <a:spcPts val="441"/>
              </a:spcBef>
              <a:spcAft>
                <a:spcPts val="0"/>
              </a:spcAft>
              <a:buClr>
                <a:srgbClr val="FFFF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latin typeface="+mn-lt"/>
            </a:endParaRPr>
          </a:p>
        </p:txBody>
      </p:sp>
      <p:pic>
        <p:nvPicPr>
          <p:cNvPr id="5" name="Picture 5"/>
          <p:cNvPicPr>
            <a:picLocks noChangeAspect="1" noChangeArrowheads="1"/>
          </p:cNvPicPr>
          <p:nvPr/>
        </p:nvPicPr>
        <p:blipFill>
          <a:blip r:embed="rId3" cstate="print"/>
          <a:srcRect/>
          <a:stretch>
            <a:fillRect/>
          </a:stretch>
        </p:blipFill>
        <p:spPr bwMode="auto">
          <a:xfrm>
            <a:off x="2471044" y="1646237"/>
            <a:ext cx="5138536" cy="449476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745</Words>
  <Application>Microsoft Macintosh PowerPoint</Application>
  <PresentationFormat>Custom</PresentationFormat>
  <Paragraphs>105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A Digital Fingerprint  By Stephen Santise  Advisor Prof. Aaron G. Cass </vt:lpstr>
      <vt:lpstr>The Plan</vt:lpstr>
      <vt:lpstr>The Motivation.</vt:lpstr>
      <vt:lpstr>Each History is Unique</vt:lpstr>
      <vt:lpstr>What Makes Each History Unique?  </vt:lpstr>
      <vt:lpstr>Representing Multiple Users Histories as a Dataset</vt:lpstr>
      <vt:lpstr>Using the dataset to represent the history’s uniqueness</vt:lpstr>
      <vt:lpstr>Representing Order within the Dataset</vt:lpstr>
      <vt:lpstr>How N-grams change the Dataset</vt:lpstr>
      <vt:lpstr>Using the Created Datasets</vt:lpstr>
      <vt:lpstr>The Difference Between Classification and Identification</vt:lpstr>
      <vt:lpstr>Experiment</vt:lpstr>
      <vt:lpstr>Experiment</vt:lpstr>
      <vt:lpstr>Future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Steve</cp:lastModifiedBy>
  <cp:revision>58</cp:revision>
  <cp:lastPrinted>1601-01-01T00:00:00Z</cp:lastPrinted>
  <dcterms:created xsi:type="dcterms:W3CDTF">2012-02-23T22:14:56Z</dcterms:created>
  <dcterms:modified xsi:type="dcterms:W3CDTF">2012-02-25T09:17:59Z</dcterms:modified>
</cp:coreProperties>
</file>